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82" r:id="rId5"/>
    <p:sldId id="260" r:id="rId6"/>
    <p:sldId id="261" r:id="rId7"/>
    <p:sldId id="322" r:id="rId8"/>
    <p:sldId id="323" r:id="rId9"/>
    <p:sldId id="324" r:id="rId10"/>
    <p:sldId id="311" r:id="rId11"/>
    <p:sldId id="283" r:id="rId12"/>
    <p:sldId id="325" r:id="rId13"/>
    <p:sldId id="326" r:id="rId14"/>
    <p:sldId id="327" r:id="rId15"/>
    <p:sldId id="328" r:id="rId16"/>
    <p:sldId id="290" r:id="rId17"/>
    <p:sldId id="313" r:id="rId18"/>
    <p:sldId id="329" r:id="rId19"/>
    <p:sldId id="330" r:id="rId20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Roboto Condensed" panose="020B0604020202020204" charset="0"/>
      <p:regular r:id="rId26"/>
      <p:bold r:id="rId27"/>
      <p:italic r:id="rId28"/>
      <p:boldItalic r:id="rId29"/>
    </p:embeddedFont>
    <p:embeddedFont>
      <p:font typeface="Franklin Gothic" panose="020B0604020202020204" charset="0"/>
      <p:regular r:id="rId30"/>
      <p:bold r:id="rId31"/>
      <p:italic r:id="rId32"/>
      <p:boldItalic r:id="rId33"/>
    </p:embeddedFont>
    <p:embeddedFont>
      <p:font typeface="Bebas Neue" panose="020B0604020202020204" charset="0"/>
      <p:regular r:id="rId34"/>
    </p:embeddedFont>
    <p:embeddedFont>
      <p:font typeface="Roboto Mono" panose="020B0604020202020204" charset="0"/>
      <p:regular r:id="rId35"/>
      <p:bold r:id="rId36"/>
      <p:italic r:id="rId37"/>
      <p:boldItalic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r:id="rId53" roundtripDataSignature="AMtx7miD6Gc37gEtQqA/QDqQ+zS5XHdNu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7E8EF71-A0D9-46DE-9518-66A10D2B5305}">
  <a:tblStyle styleId="{27E8EF71-A0D9-46DE-9518-66A10D2B5305}" styleName="Table_0">
    <a:wholeTbl>
      <a:tcTxStyle b="off" i="off">
        <a:font>
          <a:latin typeface="Arial"/>
          <a:ea typeface="Arial"/>
          <a:cs typeface="Arial"/>
        </a:font>
        <a:schemeClr val="lt1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7E7E8"/>
          </a:solidFill>
        </a:fill>
      </a:tcStyle>
    </a:wholeTbl>
    <a:band1H>
      <a:tcTxStyle/>
      <a:tcStyle>
        <a:tcBdr/>
        <a:fill>
          <a:solidFill>
            <a:srgbClr val="CACBCD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ACBCD"/>
          </a:solidFill>
        </a:fill>
      </a:tcStyle>
    </a:band1V>
    <a:band2V>
      <a:tcTxStyle/>
      <a:tcStyle>
        <a:tcBdr/>
      </a:tcStyle>
    </a:band2V>
    <a:lastCol>
      <a:tcTxStyle b="on" i="off"/>
      <a:tcStyle>
        <a:tcBdr>
          <a:left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</a:tcBdr>
        <a:fill>
          <a:solidFill>
            <a:srgbClr val="A9AAAE"/>
          </a:solidFill>
        </a:fill>
      </a:tcStyle>
    </a:lastCol>
    <a:firstCol>
      <a:tcTxStyle b="on" i="off"/>
      <a:tcStyle>
        <a:tcBdr>
          <a:right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</a:tcBdr>
        <a:fill>
          <a:solidFill>
            <a:srgbClr val="A9AAAE"/>
          </a:solidFill>
        </a:fill>
      </a:tcStyle>
    </a:firstCol>
    <a:lastRow>
      <a:tcTxStyle b="on" i="off"/>
      <a:tcStyle>
        <a:tcBdr>
          <a:top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A9AAAE"/>
          </a:solidFill>
        </a:fill>
      </a:tcStyle>
    </a:lastRow>
    <a:seCell>
      <a:tcTxStyle/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</a:tcBdr>
      </a:tcStyle>
    </a:seCell>
    <a:swCell>
      <a:tcTxStyle/>
      <a:tcStyle>
        <a:tcBdr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</a:tcBdr>
      </a:tcStyle>
    </a:swCell>
    <a:firstRow>
      <a:tcTxStyle b="on" i="off"/>
      <a:tcStyle>
        <a:tcBdr>
          <a:bottom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dk1"/>
          </a:solidFill>
        </a:fill>
      </a:tcStyle>
    </a:firstRow>
    <a:neCell>
      <a:tcTxStyle/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</a:tcBdr>
      </a:tcStyle>
    </a:neCell>
    <a:nwCell>
      <a:tcTxStyle/>
      <a:tcStyle>
        <a:tcBdr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75610"/>
  </p:normalViewPr>
  <p:slideViewPr>
    <p:cSldViewPr snapToGrid="0" snapToObjects="1">
      <p:cViewPr varScale="1">
        <p:scale>
          <a:sx n="53" d="100"/>
          <a:sy n="53" d="100"/>
        </p:scale>
        <p:origin x="166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21" Type="http://schemas.openxmlformats.org/officeDocument/2006/relationships/notesMaster" Target="notesMasters/notesMaster1.xml"/><Relationship Id="rId34" Type="http://schemas.openxmlformats.org/officeDocument/2006/relationships/font" Target="fonts/font13.fntdata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font" Target="fonts/font16.fntdata"/><Relationship Id="rId53" Type="http://customschemas.google.com/relationships/presentationmetadata" Target="meta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font" Target="fonts/font15.fntdata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font" Target="fonts/font14.fntdata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font" Target="fonts/font1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52321713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2" name="Google Shape;17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25140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9" name="Google Shape;19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51316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4" name="Google Shape;20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231584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9" name="Google Shape;19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83727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4" name="Google Shape;20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840114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4" name="Google Shape;20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278314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4" name="Google Shape;20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89948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9" name="Google Shape;19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974452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4" name="Google Shape;20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1965565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9" name="Google Shape;19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0020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7" name="Google Shape;17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52137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655358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783356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9" name="Google Shape;19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535409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4" name="Google Shape;20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42217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4" name="Google Shape;20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537455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4" name="Google Shape;20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756114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NETFLIX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¿Cómo supo NETFLIX que película me gustaría?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La plataforma de </a:t>
            </a:r>
            <a:r>
              <a:rPr lang="es-ES" dirty="0" err="1"/>
              <a:t>streaming</a:t>
            </a:r>
            <a:r>
              <a:rPr lang="es-ES" dirty="0"/>
              <a:t> </a:t>
            </a:r>
            <a:r>
              <a:rPr lang="es-ES" dirty="0" err="1"/>
              <a:t>Netflix</a:t>
            </a:r>
            <a:r>
              <a:rPr lang="es-ES" dirty="0"/>
              <a:t> es un gran ejemplo de un sistema de recomendación.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Estos sistemas son capaces de analizar grandes volúmenes de datos y extraer conocimiento de ellos.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ES" dirty="0"/>
              <a:t>Primero, se determinan las características de los usuarios mediante la aplicación de ML.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ES" dirty="0"/>
              <a:t>Después, se determina qué otras películas han visto los usuarios dentro de mi mismo grupo.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ES" dirty="0"/>
              <a:t>En base a lo anterior se recomiendan nuevos títulos para ver.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s-E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Esto que suena simple depende de complejos algoritmos y grandes volúmenes de datos que no son posibles de manejar por humanos.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E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DETECCIÓN DE FRAUDE EN TIEMPO REAL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¿Cómo los sistemas en línea detectan las transacciones fraudulentas?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Nuevamente se está ante el cao donde grandes volúmenes de datos contienen patrones que una máquina puede detectar, aprender como identificarlos y, finalmente, en tiempo real identificar un posible fraude.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E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SALUD – MEJOR DIAGNÓSTICO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Para el diagnóstico médico se depende de la experiencia del profesional, que tan actualizado estén sus conocimientos, entre otros factores y aún así se puede terminar con un diagnóstico incorrecto.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Mediante el uso de ML se puede analizar radiografías o escáner y detectar anomalías que el ojo humano no puede detectar.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También el computador Watson de IBM ha sido capaz de diagnosticar de mejor manera enfermedades y proponer tratamientos que los médicos humanos.</a:t>
            </a:r>
            <a:endParaRPr dirty="0"/>
          </a:p>
        </p:txBody>
      </p:sp>
      <p:sp>
        <p:nvSpPr>
          <p:cNvPr id="204" name="Google Shape;20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731724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 type="title">
  <p:cSld name="TITLE">
    <p:bg>
      <p:bgPr>
        <a:solidFill>
          <a:schemeClr val="dk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8"/>
          <p:cNvSpPr/>
          <p:nvPr/>
        </p:nvSpPr>
        <p:spPr>
          <a:xfrm flipH="1">
            <a:off x="-1" y="0"/>
            <a:ext cx="4629587" cy="6858000"/>
          </a:xfrm>
          <a:custGeom>
            <a:avLst/>
            <a:gdLst/>
            <a:ahLst/>
            <a:cxnLst/>
            <a:rect l="l" t="t" r="r" b="b"/>
            <a:pathLst>
              <a:path w="6172782" h="6858000" extrusionOk="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" name="Google Shape;11;p2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0" y="11958"/>
            <a:ext cx="4518116" cy="6840855"/>
          </a:xfrm>
          <a:custGeom>
            <a:avLst/>
            <a:gdLst/>
            <a:ahLst/>
            <a:cxnLst/>
            <a:rect l="l" t="t" r="r" b="b"/>
            <a:pathLst>
              <a:path w="6024154" h="6858000" extrusionOk="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12" name="Google Shape;12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90123" y="212270"/>
            <a:ext cx="3748263" cy="586221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8"/>
          <p:cNvSpPr txBox="1">
            <a:spLocks noGrp="1"/>
          </p:cNvSpPr>
          <p:nvPr>
            <p:ph type="subTitle" idx="1"/>
          </p:nvPr>
        </p:nvSpPr>
        <p:spPr>
          <a:xfrm>
            <a:off x="5284700" y="5620875"/>
            <a:ext cx="3603900" cy="873900"/>
          </a:xfrm>
          <a:prstGeom prst="rect">
            <a:avLst/>
          </a:prstGeom>
          <a:solidFill>
            <a:srgbClr val="DE3075"/>
          </a:solidFill>
          <a:ln>
            <a:noFill/>
          </a:ln>
        </p:spPr>
        <p:txBody>
          <a:bodyPr spcFirstLastPara="1" wrap="square" lIns="91425" tIns="0" rIns="182875" bIns="0" anchor="t" anchorCtr="0">
            <a:noAutofit/>
          </a:bodyPr>
          <a:lstStyle>
            <a:lvl1pPr lvl="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48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  <a:defRPr sz="4800" b="1">
                <a:solidFill>
                  <a:srgbClr val="FFFFFF"/>
                </a:solidFill>
              </a:defRPr>
            </a:lvl2pPr>
            <a:lvl3pPr lvl="2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4800" b="1">
                <a:solidFill>
                  <a:srgbClr val="FFFFFF"/>
                </a:solidFill>
              </a:defRPr>
            </a:lvl3pPr>
            <a:lvl4pPr lvl="3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4800" b="1">
                <a:solidFill>
                  <a:srgbClr val="FFFFFF"/>
                </a:solidFill>
              </a:defRPr>
            </a:lvl4pPr>
            <a:lvl5pPr lvl="4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4800" b="1">
                <a:solidFill>
                  <a:srgbClr val="FFFFFF"/>
                </a:solidFill>
              </a:defRPr>
            </a:lvl5pPr>
            <a:lvl6pPr lvl="5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 sz="4800" b="1">
                <a:solidFill>
                  <a:srgbClr val="FFFFFF"/>
                </a:solidFill>
              </a:defRPr>
            </a:lvl6pPr>
            <a:lvl7pPr lvl="6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4800" b="1">
                <a:solidFill>
                  <a:srgbClr val="FFFFFF"/>
                </a:solidFill>
              </a:defRPr>
            </a:lvl7pPr>
            <a:lvl8pPr lvl="7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800"/>
              <a:buNone/>
              <a:defRPr sz="4800" b="1">
                <a:solidFill>
                  <a:srgbClr val="FFFFFF"/>
                </a:solidFill>
              </a:defRPr>
            </a:lvl8pPr>
            <a:lvl9pPr lvl="8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600"/>
              <a:buNone/>
              <a:defRPr sz="48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8"/>
          <p:cNvSpPr txBox="1">
            <a:spLocks noGrp="1"/>
          </p:cNvSpPr>
          <p:nvPr>
            <p:ph type="title"/>
          </p:nvPr>
        </p:nvSpPr>
        <p:spPr>
          <a:xfrm>
            <a:off x="3993775" y="2487700"/>
            <a:ext cx="4894800" cy="28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6600">
                <a:latin typeface="Calibri"/>
                <a:ea typeface="Calibri"/>
                <a:cs typeface="Calibri"/>
                <a:sym typeface="Calibri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9"/>
          <p:cNvSpPr txBox="1"/>
          <p:nvPr/>
        </p:nvSpPr>
        <p:spPr>
          <a:xfrm>
            <a:off x="69151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rPr>
              <a:t>‹Nº›</a:t>
            </a:fld>
            <a:endParaRPr sz="1200" b="0" i="0" u="none" strike="noStrike" cap="none">
              <a:solidFill>
                <a:srgbClr val="6C7A8A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">
  <p:cSld name="Diseño personalizado">
    <p:bg>
      <p:bgPr>
        <a:solidFill>
          <a:schemeClr val="dk2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0"/>
          <p:cNvSpPr txBox="1">
            <a:spLocks noGrp="1"/>
          </p:cNvSpPr>
          <p:nvPr>
            <p:ph type="body" idx="1"/>
          </p:nvPr>
        </p:nvSpPr>
        <p:spPr>
          <a:xfrm>
            <a:off x="560387" y="2634922"/>
            <a:ext cx="8023225" cy="2275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4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○"/>
              <a:defRPr/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5pPr>
            <a:lvl6pPr marL="2743200" lvl="5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/>
            </a:lvl6pPr>
            <a:lvl7pPr marL="3200400" lvl="6" indent="-2921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0"/>
              <a:buChar char="•"/>
              <a:defRPr/>
            </a:lvl7pPr>
            <a:lvl8pPr marL="3657600" lvl="7" indent="-279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800"/>
              <a:buChar char="•"/>
              <a:defRPr/>
            </a:lvl8pPr>
            <a:lvl9pPr marL="4114800" lvl="8" indent="-2667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600"/>
              <a:buChar char="•"/>
              <a:defRPr/>
            </a:lvl9pPr>
          </a:lstStyle>
          <a:p>
            <a:endParaRPr/>
          </a:p>
        </p:txBody>
      </p:sp>
      <p:pic>
        <p:nvPicPr>
          <p:cNvPr id="19" name="Google Shape;19;p3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179349" y="392750"/>
            <a:ext cx="2759037" cy="459625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30"/>
          <p:cNvSpPr txBox="1">
            <a:spLocks noGrp="1"/>
          </p:cNvSpPr>
          <p:nvPr>
            <p:ph type="body" idx="2"/>
          </p:nvPr>
        </p:nvSpPr>
        <p:spPr>
          <a:xfrm>
            <a:off x="560387" y="1632286"/>
            <a:ext cx="8023225" cy="6657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○"/>
              <a:defRPr/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5pPr>
            <a:lvl6pPr marL="2743200" lvl="5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/>
            </a:lvl6pPr>
            <a:lvl7pPr marL="3200400" lvl="6" indent="-2921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0"/>
              <a:buChar char="•"/>
              <a:defRPr/>
            </a:lvl7pPr>
            <a:lvl8pPr marL="3657600" lvl="7" indent="-279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800"/>
              <a:buChar char="•"/>
              <a:defRPr/>
            </a:lvl8pPr>
            <a:lvl9pPr marL="4114800" lvl="8" indent="-2667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600"/>
              <a:buChar char="•"/>
              <a:defRPr/>
            </a:lvl9pPr>
          </a:lstStyle>
          <a:p>
            <a:endParaRPr/>
          </a:p>
        </p:txBody>
      </p:sp>
      <p:sp>
        <p:nvSpPr>
          <p:cNvPr id="21" name="Google Shape;21;p30"/>
          <p:cNvSpPr/>
          <p:nvPr/>
        </p:nvSpPr>
        <p:spPr>
          <a:xfrm>
            <a:off x="770850" y="212725"/>
            <a:ext cx="903600" cy="813000"/>
          </a:xfrm>
          <a:prstGeom prst="parallelogram">
            <a:avLst>
              <a:gd name="adj" fmla="val 4531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22;p30"/>
          <p:cNvSpPr/>
          <p:nvPr/>
        </p:nvSpPr>
        <p:spPr>
          <a:xfrm>
            <a:off x="146422" y="212725"/>
            <a:ext cx="903600" cy="813000"/>
          </a:xfrm>
          <a:prstGeom prst="parallelogram">
            <a:avLst>
              <a:gd name="adj" fmla="val 45310"/>
            </a:avLst>
          </a:prstGeom>
          <a:gradFill>
            <a:gsLst>
              <a:gs pos="0">
                <a:schemeClr val="dk2"/>
              </a:gs>
              <a:gs pos="65000">
                <a:schemeClr val="lt1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0"/>
          <p:cNvSpPr/>
          <p:nvPr/>
        </p:nvSpPr>
        <p:spPr>
          <a:xfrm>
            <a:off x="1372975" y="212725"/>
            <a:ext cx="4806374" cy="813000"/>
          </a:xfrm>
          <a:prstGeom prst="parallelogram">
            <a:avLst>
              <a:gd name="adj" fmla="val 4531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4" name="Google Shape;24;p30"/>
          <p:cNvSpPr txBox="1">
            <a:spLocks noGrp="1"/>
          </p:cNvSpPr>
          <p:nvPr>
            <p:ph type="title"/>
          </p:nvPr>
        </p:nvSpPr>
        <p:spPr>
          <a:xfrm>
            <a:off x="1763699" y="212725"/>
            <a:ext cx="4288185" cy="8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  <a:defRPr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 1">
  <p:cSld name="TITLE_4_1_1">
    <p:bg>
      <p:bgPr>
        <a:solidFill>
          <a:schemeClr val="dk2"/>
        </a:solid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3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177307" y="186298"/>
            <a:ext cx="3812148" cy="60130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" name="Google Shape;35;p32"/>
          <p:cNvGrpSpPr/>
          <p:nvPr/>
        </p:nvGrpSpPr>
        <p:grpSpPr>
          <a:xfrm>
            <a:off x="0" y="-124"/>
            <a:ext cx="4853665" cy="5740374"/>
            <a:chOff x="0" y="-126"/>
            <a:chExt cx="4554438" cy="5386482"/>
          </a:xfrm>
        </p:grpSpPr>
        <p:sp>
          <p:nvSpPr>
            <p:cNvPr id="36" name="Google Shape;36;p32"/>
            <p:cNvSpPr/>
            <p:nvPr/>
          </p:nvSpPr>
          <p:spPr>
            <a:xfrm rot="10800000" flipH="1">
              <a:off x="0" y="-126"/>
              <a:ext cx="4554438" cy="5386482"/>
            </a:xfrm>
            <a:custGeom>
              <a:avLst/>
              <a:gdLst/>
              <a:ahLst/>
              <a:cxnLst/>
              <a:rect l="l" t="t" r="r" b="b"/>
              <a:pathLst>
                <a:path w="5389868" h="6374535" extrusionOk="0">
                  <a:moveTo>
                    <a:pt x="620377" y="6374535"/>
                  </a:moveTo>
                  <a:lnTo>
                    <a:pt x="3459520" y="6374535"/>
                  </a:lnTo>
                  <a:lnTo>
                    <a:pt x="3638761" y="6288190"/>
                  </a:lnTo>
                  <a:cubicBezTo>
                    <a:pt x="4681799" y="5721578"/>
                    <a:pt x="5389868" y="4616487"/>
                    <a:pt x="5389868" y="3346018"/>
                  </a:cubicBezTo>
                  <a:cubicBezTo>
                    <a:pt x="5389868" y="1498063"/>
                    <a:pt x="3891805" y="0"/>
                    <a:pt x="2043850" y="0"/>
                  </a:cubicBezTo>
                  <a:cubicBezTo>
                    <a:pt x="1336430" y="0"/>
                    <a:pt x="680285" y="219535"/>
                    <a:pt x="139826" y="594192"/>
                  </a:cubicBezTo>
                  <a:lnTo>
                    <a:pt x="0" y="700065"/>
                  </a:lnTo>
                  <a:lnTo>
                    <a:pt x="0" y="5991971"/>
                  </a:lnTo>
                  <a:lnTo>
                    <a:pt x="139827" y="6097845"/>
                  </a:lnTo>
                  <a:cubicBezTo>
                    <a:pt x="217035" y="6151367"/>
                    <a:pt x="296605" y="6201724"/>
                    <a:pt x="378347" y="6248727"/>
                  </a:cubicBezTo>
                  <a:close/>
                </a:path>
              </a:pathLst>
            </a:custGeom>
            <a:solidFill>
              <a:srgbClr val="FFFFFF">
                <a:alpha val="8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37" name="Google Shape;37;p32" descr="Una caricatura de una ciudad&#10;&#10;Descripción generada automáticamente"/>
            <p:cNvPicPr preferRelativeResize="0"/>
            <p:nvPr/>
          </p:nvPicPr>
          <p:blipFill rotWithShape="1">
            <a:blip r:embed="rId3">
              <a:alphaModFix/>
            </a:blip>
            <a:srcRect l="9870" r="6482"/>
            <a:stretch/>
          </p:blipFill>
          <p:spPr>
            <a:xfrm>
              <a:off x="1" y="-1"/>
              <a:ext cx="4423169" cy="5247982"/>
            </a:xfrm>
            <a:custGeom>
              <a:avLst/>
              <a:gdLst/>
              <a:ahLst/>
              <a:cxnLst/>
              <a:rect l="l" t="t" r="r" b="b"/>
              <a:pathLst>
                <a:path w="5234519" h="6210629" extrusionOk="0">
                  <a:moveTo>
                    <a:pt x="1082595" y="0"/>
                  </a:moveTo>
                  <a:lnTo>
                    <a:pt x="3027450" y="0"/>
                  </a:lnTo>
                  <a:lnTo>
                    <a:pt x="3291029" y="96471"/>
                  </a:lnTo>
                  <a:cubicBezTo>
                    <a:pt x="4433137" y="579542"/>
                    <a:pt x="5234519" y="1710443"/>
                    <a:pt x="5234519" y="3028517"/>
                  </a:cubicBezTo>
                  <a:cubicBezTo>
                    <a:pt x="5234519" y="4785949"/>
                    <a:pt x="3809839" y="6210629"/>
                    <a:pt x="2052407" y="6210629"/>
                  </a:cubicBezTo>
                  <a:cubicBezTo>
                    <a:pt x="1283531" y="6210629"/>
                    <a:pt x="578345" y="5937936"/>
                    <a:pt x="28288" y="5483989"/>
                  </a:cubicBezTo>
                  <a:lnTo>
                    <a:pt x="0" y="5458279"/>
                  </a:lnTo>
                  <a:lnTo>
                    <a:pt x="0" y="598754"/>
                  </a:lnTo>
                  <a:lnTo>
                    <a:pt x="28288" y="573044"/>
                  </a:lnTo>
                  <a:cubicBezTo>
                    <a:pt x="303317" y="346070"/>
                    <a:pt x="617127" y="164410"/>
                    <a:pt x="958290" y="39494"/>
                  </a:cubicBezTo>
                  <a:close/>
                </a:path>
              </a:pathLst>
            </a:custGeom>
            <a:noFill/>
            <a:ln>
              <a:noFill/>
            </a:ln>
          </p:spPr>
        </p:pic>
      </p:grpSp>
      <p:sp>
        <p:nvSpPr>
          <p:cNvPr id="38" name="Google Shape;38;p32"/>
          <p:cNvSpPr txBox="1">
            <a:spLocks noGrp="1"/>
          </p:cNvSpPr>
          <p:nvPr>
            <p:ph type="title"/>
          </p:nvPr>
        </p:nvSpPr>
        <p:spPr>
          <a:xfrm>
            <a:off x="3004575" y="3476150"/>
            <a:ext cx="5995800" cy="1603200"/>
          </a:xfrm>
          <a:prstGeom prst="rect">
            <a:avLst/>
          </a:prstGeom>
          <a:solidFill>
            <a:srgbClr val="DE3075">
              <a:alpha val="63921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>
                <a:latin typeface="Calibri"/>
                <a:ea typeface="Calibri"/>
                <a:cs typeface="Calibri"/>
                <a:sym typeface="Calibri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 1">
  <p:cSld name="Título y objetos 1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33"/>
          <p:cNvSpPr/>
          <p:nvPr/>
        </p:nvSpPr>
        <p:spPr>
          <a:xfrm>
            <a:off x="1372975" y="212725"/>
            <a:ext cx="4806374" cy="813000"/>
          </a:xfrm>
          <a:prstGeom prst="parallelogram">
            <a:avLst>
              <a:gd name="adj" fmla="val 4531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41" name="Google Shape;41;p33"/>
          <p:cNvSpPr/>
          <p:nvPr/>
        </p:nvSpPr>
        <p:spPr>
          <a:xfrm>
            <a:off x="770850" y="212725"/>
            <a:ext cx="903600" cy="813000"/>
          </a:xfrm>
          <a:prstGeom prst="parallelogram">
            <a:avLst>
              <a:gd name="adj" fmla="val 45310"/>
            </a:avLst>
          </a:prstGeom>
          <a:solidFill>
            <a:srgbClr val="81899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33"/>
          <p:cNvSpPr/>
          <p:nvPr/>
        </p:nvSpPr>
        <p:spPr>
          <a:xfrm>
            <a:off x="146422" y="212725"/>
            <a:ext cx="903600" cy="813000"/>
          </a:xfrm>
          <a:prstGeom prst="parallelogram">
            <a:avLst>
              <a:gd name="adj" fmla="val 45310"/>
            </a:avLst>
          </a:prstGeom>
          <a:gradFill>
            <a:gsLst>
              <a:gs pos="0">
                <a:srgbClr val="FFFFFF"/>
              </a:gs>
              <a:gs pos="65000">
                <a:schemeClr val="dk2"/>
              </a:gs>
              <a:gs pos="100000">
                <a:schemeClr val="dk2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33"/>
          <p:cNvSpPr txBox="1">
            <a:spLocks noGrp="1"/>
          </p:cNvSpPr>
          <p:nvPr>
            <p:ph type="title"/>
          </p:nvPr>
        </p:nvSpPr>
        <p:spPr>
          <a:xfrm>
            <a:off x="1763699" y="212725"/>
            <a:ext cx="4288185" cy="8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pic>
        <p:nvPicPr>
          <p:cNvPr id="44" name="Google Shape;44;p3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179349" y="389413"/>
            <a:ext cx="2746703" cy="459625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33"/>
          <p:cNvSpPr txBox="1">
            <a:spLocks noGrp="1"/>
          </p:cNvSpPr>
          <p:nvPr>
            <p:ph type="body" idx="1"/>
          </p:nvPr>
        </p:nvSpPr>
        <p:spPr>
          <a:xfrm>
            <a:off x="294150" y="1218600"/>
            <a:ext cx="8555700" cy="513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  <a:defRPr sz="2400" i="0" u="none" strike="noStrike" cap="none">
                <a:solidFill>
                  <a:srgbClr val="81899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Franklin Gothic"/>
              <a:buChar char="•"/>
              <a:defRPr sz="2000" i="0" u="none" strike="noStrike" cap="none">
                <a:solidFill>
                  <a:srgbClr val="81899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L="1371600" marR="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ranklin Gothic"/>
              <a:buChar char="○"/>
              <a:defRPr sz="18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L="1828800" marR="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ranklin Gothic"/>
              <a:buChar char="•"/>
              <a:defRPr sz="16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L="2286000" marR="0" lvl="4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ranklin Gothic"/>
              <a:buChar char="•"/>
              <a:defRPr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L="2743200" marR="0" lvl="5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Franklin Gothic"/>
              <a:buChar char="•"/>
              <a:defRPr sz="12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L="3200400" marR="0" lvl="6" indent="-2921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Franklin Gothic"/>
              <a:buChar char="•"/>
              <a:defRPr sz="10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L="3657600" marR="0" lvl="7" indent="-279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Franklin Gothic"/>
              <a:buChar char="•"/>
              <a:defRPr sz="8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L="4114800" marR="0" lvl="8" indent="-2667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Franklin Gothic"/>
              <a:buChar char="•"/>
              <a:defRPr sz="6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endParaRPr/>
          </a:p>
        </p:txBody>
      </p:sp>
      <p:sp>
        <p:nvSpPr>
          <p:cNvPr id="46" name="Google Shape;46;p33"/>
          <p:cNvSpPr txBox="1"/>
          <p:nvPr/>
        </p:nvSpPr>
        <p:spPr>
          <a:xfrm>
            <a:off x="69151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rPr>
              <a:t>‹Nº›</a:t>
            </a:fld>
            <a:endParaRPr sz="1200" b="0" i="0" u="none" strike="noStrike" cap="none">
              <a:solidFill>
                <a:srgbClr val="6C7A8A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7"/>
          <p:cNvSpPr txBox="1">
            <a:spLocks noGrp="1"/>
          </p:cNvSpPr>
          <p:nvPr>
            <p:ph type="body" idx="1"/>
          </p:nvPr>
        </p:nvSpPr>
        <p:spPr>
          <a:xfrm>
            <a:off x="294150" y="1218600"/>
            <a:ext cx="8555700" cy="513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  <a:defRPr sz="2400" b="0" i="0" u="none" strike="noStrike" cap="none">
                <a:solidFill>
                  <a:srgbClr val="81899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Franklin Gothic"/>
              <a:buChar char="•"/>
              <a:defRPr sz="2000" b="0" i="0" u="none" strike="noStrike" cap="none">
                <a:solidFill>
                  <a:srgbClr val="81899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ranklin Gothic"/>
              <a:buChar char="○"/>
              <a:defRPr sz="18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ranklin Gothic"/>
              <a:buChar char="•"/>
              <a:defRPr sz="16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ranklin Gothic"/>
              <a:buChar char="•"/>
              <a:defRPr sz="14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Franklin Gothic"/>
              <a:buChar char="•"/>
              <a:defRPr sz="12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L="3200400" marR="0" lvl="6" indent="-2921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Franklin Gothic"/>
              <a:buChar char="•"/>
              <a:defRPr sz="10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L="3657600" marR="0" lvl="7" indent="-279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Franklin Gothic"/>
              <a:buChar char="•"/>
              <a:defRPr sz="8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L="4114800" marR="0" lvl="8" indent="-2667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Franklin Gothic"/>
              <a:buChar char="•"/>
              <a:defRPr sz="6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endParaRPr/>
          </a:p>
        </p:txBody>
      </p:sp>
      <p:sp>
        <p:nvSpPr>
          <p:cNvPr id="7" name="Google Shape;7;p27"/>
          <p:cNvSpPr txBox="1">
            <a:spLocks noGrp="1"/>
          </p:cNvSpPr>
          <p:nvPr>
            <p:ph type="sldNum" idx="12"/>
          </p:nvPr>
        </p:nvSpPr>
        <p:spPr>
          <a:xfrm>
            <a:off x="69151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sp>
        <p:nvSpPr>
          <p:cNvPr id="8" name="Google Shape;8;p27"/>
          <p:cNvSpPr txBox="1">
            <a:spLocks noGrp="1"/>
          </p:cNvSpPr>
          <p:nvPr>
            <p:ph type="title"/>
          </p:nvPr>
        </p:nvSpPr>
        <p:spPr>
          <a:xfrm>
            <a:off x="1763700" y="212725"/>
            <a:ext cx="6751800" cy="8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sz="3000" b="0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sz="3000" b="0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sz="3000" b="0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sz="3000" b="0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sz="3000" b="0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sz="3000" b="0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sz="3000" b="0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sz="3000" b="0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sz="3000" b="0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3" r:id="rId4"/>
    <p:sldLayoutId id="2147483654" r:id="rId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.svg"/><Relationship Id="rId5" Type="http://schemas.openxmlformats.org/officeDocument/2006/relationships/image" Target="../media/image16.png"/><Relationship Id="rId4" Type="http://schemas.openxmlformats.org/officeDocument/2006/relationships/image" Target="../media/image16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"/>
          <p:cNvSpPr txBox="1">
            <a:spLocks noGrp="1"/>
          </p:cNvSpPr>
          <p:nvPr>
            <p:ph type="title"/>
          </p:nvPr>
        </p:nvSpPr>
        <p:spPr>
          <a:xfrm>
            <a:off x="3993775" y="2487700"/>
            <a:ext cx="4894800" cy="28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sz="5400" dirty="0"/>
              <a:t>EVALUACIÓN DE MODELOS ESTADÍSTICOS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5"/>
          <p:cNvSpPr txBox="1">
            <a:spLocks noGrp="1"/>
          </p:cNvSpPr>
          <p:nvPr>
            <p:ph type="title"/>
          </p:nvPr>
        </p:nvSpPr>
        <p:spPr>
          <a:xfrm>
            <a:off x="3004575" y="3476150"/>
            <a:ext cx="5995800" cy="1603200"/>
          </a:xfrm>
          <a:prstGeom prst="rect">
            <a:avLst/>
          </a:prstGeom>
          <a:solidFill>
            <a:srgbClr val="DE3075">
              <a:alpha val="63921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dirty="0"/>
              <a:t>APRENDIZAJE SUPERVISADO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497788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6"/>
          <p:cNvSpPr txBox="1">
            <a:spLocks noGrp="1"/>
          </p:cNvSpPr>
          <p:nvPr>
            <p:ph type="title"/>
          </p:nvPr>
        </p:nvSpPr>
        <p:spPr>
          <a:xfrm>
            <a:off x="1763699" y="212725"/>
            <a:ext cx="4288185" cy="8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</a:pPr>
            <a:r>
              <a:rPr lang="en-US" dirty="0"/>
              <a:t>DEFINICIÓN</a:t>
            </a:r>
            <a:endParaRPr dirty="0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DD3A877E-2863-694C-A076-4B4427E20B3D}"/>
              </a:ext>
            </a:extLst>
          </p:cNvPr>
          <p:cNvSpPr/>
          <p:nvPr/>
        </p:nvSpPr>
        <p:spPr>
          <a:xfrm>
            <a:off x="4454820" y="3275112"/>
            <a:ext cx="2343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L" dirty="0"/>
              <a:t> </a:t>
            </a:r>
            <a:endParaRPr lang="es-ES_tradnl" dirty="0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24A0AE5E-786B-BD49-A4C4-97CB344F40D1}"/>
              </a:ext>
            </a:extLst>
          </p:cNvPr>
          <p:cNvSpPr/>
          <p:nvPr/>
        </p:nvSpPr>
        <p:spPr>
          <a:xfrm>
            <a:off x="4454820" y="3275112"/>
            <a:ext cx="2343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L" dirty="0"/>
              <a:t> </a:t>
            </a:r>
            <a:endParaRPr lang="es-ES_tradnl" dirty="0"/>
          </a:p>
        </p:txBody>
      </p:sp>
      <p:sp>
        <p:nvSpPr>
          <p:cNvPr id="8" name="Google Shape;176;p3">
            <a:extLst>
              <a:ext uri="{FF2B5EF4-FFF2-40B4-BE49-F238E27FC236}">
                <a16:creationId xmlns:a16="http://schemas.microsoft.com/office/drawing/2014/main" id="{15503829-59EE-E345-B4D0-833832D9CD45}"/>
              </a:ext>
            </a:extLst>
          </p:cNvPr>
          <p:cNvSpPr/>
          <p:nvPr/>
        </p:nvSpPr>
        <p:spPr>
          <a:xfrm>
            <a:off x="519953" y="1607580"/>
            <a:ext cx="8183171" cy="1821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</a:pPr>
            <a:r>
              <a:rPr lang="es-ES" sz="2800" i="1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Aprendizaje supervisado es aquel en el cual se le entrega toda la información al sistema que aprenda cómo identificar los casos que se quieren.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07B933EF-4569-2F43-96C6-03D811D282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391" y="3104776"/>
            <a:ext cx="3425530" cy="3287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Google Shape;176;p3">
            <a:extLst>
              <a:ext uri="{FF2B5EF4-FFF2-40B4-BE49-F238E27FC236}">
                <a16:creationId xmlns:a16="http://schemas.microsoft.com/office/drawing/2014/main" id="{2F8478A3-440A-094A-82B4-F5C851F1660A}"/>
              </a:ext>
            </a:extLst>
          </p:cNvPr>
          <p:cNvSpPr/>
          <p:nvPr/>
        </p:nvSpPr>
        <p:spPr>
          <a:xfrm>
            <a:off x="3876422" y="3275111"/>
            <a:ext cx="4350924" cy="22471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</a:pPr>
            <a:r>
              <a:rPr lang="es-ES" sz="2800" b="1" i="1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EJEMPLOS</a:t>
            </a:r>
          </a:p>
          <a:p>
            <a:pPr marL="457200" marR="0" lvl="0" indent="-4572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 panose="020B0604020202020204" pitchFamily="34" charset="0"/>
              <a:buChar char="•"/>
            </a:pPr>
            <a:r>
              <a:rPr lang="es-ES" sz="2800" i="1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Regresión lineal</a:t>
            </a:r>
          </a:p>
          <a:p>
            <a:pPr marL="457200" marR="0" lvl="0" indent="-4572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 panose="020B0604020202020204" pitchFamily="34" charset="0"/>
              <a:buChar char="•"/>
            </a:pPr>
            <a:r>
              <a:rPr lang="es-ES" sz="2800" i="1" dirty="0" err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Random</a:t>
            </a:r>
            <a:r>
              <a:rPr lang="es-ES" sz="2800" i="1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ES" sz="2800" i="1" dirty="0" err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forest</a:t>
            </a:r>
            <a:endParaRPr lang="es-ES" sz="2800" i="1" dirty="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4572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 panose="020B0604020202020204" pitchFamily="34" charset="0"/>
              <a:buChar char="•"/>
            </a:pPr>
            <a:r>
              <a:rPr lang="es-ES" sz="2800" i="1" dirty="0" err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Support</a:t>
            </a:r>
            <a:r>
              <a:rPr lang="es-ES" sz="2800" i="1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Vector Machine</a:t>
            </a:r>
          </a:p>
          <a:p>
            <a:pPr marL="457200" marR="0" lvl="0" indent="-4572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 panose="020B0604020202020204" pitchFamily="34" charset="0"/>
              <a:buChar char="•"/>
            </a:pPr>
            <a:r>
              <a:rPr lang="es-ES" sz="2800" i="1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Regresión logística</a:t>
            </a:r>
          </a:p>
        </p:txBody>
      </p:sp>
    </p:spTree>
    <p:extLst>
      <p:ext uri="{BB962C8B-B14F-4D97-AF65-F5344CB8AC3E}">
        <p14:creationId xmlns:p14="http://schemas.microsoft.com/office/powerpoint/2010/main" val="19754089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5"/>
          <p:cNvSpPr txBox="1">
            <a:spLocks noGrp="1"/>
          </p:cNvSpPr>
          <p:nvPr>
            <p:ph type="title"/>
          </p:nvPr>
        </p:nvSpPr>
        <p:spPr>
          <a:xfrm>
            <a:off x="3004575" y="3476150"/>
            <a:ext cx="5995800" cy="1603200"/>
          </a:xfrm>
          <a:prstGeom prst="rect">
            <a:avLst/>
          </a:prstGeom>
          <a:solidFill>
            <a:srgbClr val="DE3075">
              <a:alpha val="63921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dirty="0"/>
              <a:t>APRENDIZAJE NO SUPERVISADO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679054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6"/>
          <p:cNvSpPr txBox="1">
            <a:spLocks noGrp="1"/>
          </p:cNvSpPr>
          <p:nvPr>
            <p:ph type="title"/>
          </p:nvPr>
        </p:nvSpPr>
        <p:spPr>
          <a:xfrm>
            <a:off x="1763699" y="212725"/>
            <a:ext cx="4288185" cy="8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</a:pPr>
            <a:r>
              <a:rPr lang="en-US" dirty="0"/>
              <a:t>DEFINICIÓN</a:t>
            </a:r>
            <a:endParaRPr dirty="0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DD3A877E-2863-694C-A076-4B4427E20B3D}"/>
              </a:ext>
            </a:extLst>
          </p:cNvPr>
          <p:cNvSpPr/>
          <p:nvPr/>
        </p:nvSpPr>
        <p:spPr>
          <a:xfrm>
            <a:off x="4454820" y="3275112"/>
            <a:ext cx="2343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L" dirty="0"/>
              <a:t> </a:t>
            </a:r>
            <a:endParaRPr lang="es-ES_tradnl" dirty="0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24A0AE5E-786B-BD49-A4C4-97CB344F40D1}"/>
              </a:ext>
            </a:extLst>
          </p:cNvPr>
          <p:cNvSpPr/>
          <p:nvPr/>
        </p:nvSpPr>
        <p:spPr>
          <a:xfrm>
            <a:off x="4454820" y="3275112"/>
            <a:ext cx="2343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L" dirty="0"/>
              <a:t> </a:t>
            </a:r>
            <a:endParaRPr lang="es-ES_tradnl" dirty="0"/>
          </a:p>
        </p:txBody>
      </p:sp>
      <p:sp>
        <p:nvSpPr>
          <p:cNvPr id="8" name="Google Shape;176;p3">
            <a:extLst>
              <a:ext uri="{FF2B5EF4-FFF2-40B4-BE49-F238E27FC236}">
                <a16:creationId xmlns:a16="http://schemas.microsoft.com/office/drawing/2014/main" id="{15503829-59EE-E345-B4D0-833832D9CD45}"/>
              </a:ext>
            </a:extLst>
          </p:cNvPr>
          <p:cNvSpPr/>
          <p:nvPr/>
        </p:nvSpPr>
        <p:spPr>
          <a:xfrm>
            <a:off x="519953" y="1607580"/>
            <a:ext cx="8183171" cy="2169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</a:pPr>
            <a:r>
              <a:rPr lang="es-ES" sz="2800" i="1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Aprendizaje no supervisado, a diferencia del aprendizaje anterior los datos NO TIENEN ETIQUETA.</a:t>
            </a:r>
          </a:p>
          <a:p>
            <a:pPr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</a:pPr>
            <a:endParaRPr lang="es-ES" sz="2800" i="1" dirty="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</a:pPr>
            <a:r>
              <a:rPr lang="es-ES" sz="2800" i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Es decir, el sistema no sabe lo que está viendo, entonces ¿qué hace?</a:t>
            </a:r>
          </a:p>
        </p:txBody>
      </p:sp>
      <p:pic>
        <p:nvPicPr>
          <p:cNvPr id="6146" name="Picture 2" descr="Dudas - Falsaria.com">
            <a:extLst>
              <a:ext uri="{FF2B5EF4-FFF2-40B4-BE49-F238E27FC236}">
                <a16:creationId xmlns:a16="http://schemas.microsoft.com/office/drawing/2014/main" id="{7D2F1BFE-2DE0-0041-AEDF-CD143EAB96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7402" y="3582889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67387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6"/>
          <p:cNvSpPr txBox="1">
            <a:spLocks noGrp="1"/>
          </p:cNvSpPr>
          <p:nvPr>
            <p:ph type="title"/>
          </p:nvPr>
        </p:nvSpPr>
        <p:spPr>
          <a:xfrm>
            <a:off x="1763699" y="212725"/>
            <a:ext cx="4288185" cy="8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</a:pPr>
            <a:r>
              <a:rPr lang="en-US" dirty="0"/>
              <a:t>DEFINICIÓN</a:t>
            </a:r>
            <a:endParaRPr dirty="0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DD3A877E-2863-694C-A076-4B4427E20B3D}"/>
              </a:ext>
            </a:extLst>
          </p:cNvPr>
          <p:cNvSpPr/>
          <p:nvPr/>
        </p:nvSpPr>
        <p:spPr>
          <a:xfrm>
            <a:off x="4454820" y="3275112"/>
            <a:ext cx="2343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L" dirty="0"/>
              <a:t> </a:t>
            </a:r>
            <a:endParaRPr lang="es-ES_tradnl" dirty="0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24A0AE5E-786B-BD49-A4C4-97CB344F40D1}"/>
              </a:ext>
            </a:extLst>
          </p:cNvPr>
          <p:cNvSpPr/>
          <p:nvPr/>
        </p:nvSpPr>
        <p:spPr>
          <a:xfrm>
            <a:off x="4454820" y="3275112"/>
            <a:ext cx="2343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L" dirty="0"/>
              <a:t> </a:t>
            </a:r>
            <a:endParaRPr lang="es-ES_tradnl" dirty="0"/>
          </a:p>
        </p:txBody>
      </p:sp>
      <p:sp>
        <p:nvSpPr>
          <p:cNvPr id="9" name="Google Shape;176;p3">
            <a:extLst>
              <a:ext uri="{FF2B5EF4-FFF2-40B4-BE49-F238E27FC236}">
                <a16:creationId xmlns:a16="http://schemas.microsoft.com/office/drawing/2014/main" id="{2F8478A3-440A-094A-82B4-F5C851F1660A}"/>
              </a:ext>
            </a:extLst>
          </p:cNvPr>
          <p:cNvSpPr/>
          <p:nvPr/>
        </p:nvSpPr>
        <p:spPr>
          <a:xfrm>
            <a:off x="595339" y="1452187"/>
            <a:ext cx="4826702" cy="237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</a:pPr>
            <a:r>
              <a:rPr lang="es-ES" sz="2800" b="1" i="1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El sistema ve las características de cada persona y trata de identificar patrones comunes que permitan clasificarlos en grupos.</a:t>
            </a:r>
            <a:endParaRPr lang="es-ES" sz="2800" i="1" dirty="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176;p3">
            <a:extLst>
              <a:ext uri="{FF2B5EF4-FFF2-40B4-BE49-F238E27FC236}">
                <a16:creationId xmlns:a16="http://schemas.microsoft.com/office/drawing/2014/main" id="{A9FE1F62-5C88-F441-A667-3A9C231BFBA5}"/>
              </a:ext>
            </a:extLst>
          </p:cNvPr>
          <p:cNvSpPr/>
          <p:nvPr/>
        </p:nvSpPr>
        <p:spPr>
          <a:xfrm>
            <a:off x="1292359" y="3959406"/>
            <a:ext cx="6793641" cy="237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</a:pPr>
            <a:r>
              <a:rPr lang="es-ES" sz="2800" b="1" i="1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EJEMPLOS</a:t>
            </a:r>
          </a:p>
          <a:p>
            <a:pPr marL="457200" marR="0" lvl="0" indent="-4572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 panose="020B0604020202020204" pitchFamily="34" charset="0"/>
              <a:buChar char="•"/>
            </a:pPr>
            <a:r>
              <a:rPr lang="es-ES" sz="2800" b="1" i="1" dirty="0" err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Clustering</a:t>
            </a:r>
            <a:endParaRPr lang="es-ES" sz="2800" b="1" i="1" dirty="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4572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 panose="020B0604020202020204" pitchFamily="34" charset="0"/>
              <a:buChar char="•"/>
            </a:pPr>
            <a:r>
              <a:rPr lang="es-ES" sz="2800" b="1" i="1" dirty="0" err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Generative</a:t>
            </a:r>
            <a:r>
              <a:rPr lang="es-ES" sz="2800" b="1" i="1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ES" sz="2800" b="1" i="1" dirty="0" err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adversarial</a:t>
            </a:r>
            <a:r>
              <a:rPr lang="es-ES" sz="2800" b="1" i="1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ES" sz="2800" b="1" i="1" dirty="0" err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networks</a:t>
            </a:r>
            <a:r>
              <a:rPr lang="es-ES" sz="2800" b="1" i="1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(GAN)</a:t>
            </a:r>
          </a:p>
          <a:p>
            <a:pPr marL="457200" marR="0" lvl="0" indent="-4572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 panose="020B0604020202020204" pitchFamily="34" charset="0"/>
              <a:buChar char="•"/>
            </a:pPr>
            <a:r>
              <a:rPr lang="es-ES" sz="2800" b="1" i="1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Detección de anomalías</a:t>
            </a:r>
            <a:endParaRPr lang="es-ES" sz="2800" i="1" dirty="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810439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6"/>
          <p:cNvSpPr txBox="1">
            <a:spLocks noGrp="1"/>
          </p:cNvSpPr>
          <p:nvPr>
            <p:ph type="title"/>
          </p:nvPr>
        </p:nvSpPr>
        <p:spPr>
          <a:xfrm>
            <a:off x="1763699" y="212725"/>
            <a:ext cx="4288185" cy="8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</a:pPr>
            <a:r>
              <a:rPr lang="en-US" dirty="0"/>
              <a:t>RESUMEN</a:t>
            </a:r>
            <a:endParaRPr dirty="0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DD3A877E-2863-694C-A076-4B4427E20B3D}"/>
              </a:ext>
            </a:extLst>
          </p:cNvPr>
          <p:cNvSpPr/>
          <p:nvPr/>
        </p:nvSpPr>
        <p:spPr>
          <a:xfrm>
            <a:off x="4454820" y="3275112"/>
            <a:ext cx="2343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L" dirty="0"/>
              <a:t> </a:t>
            </a:r>
            <a:endParaRPr lang="es-ES_tradnl" dirty="0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24A0AE5E-786B-BD49-A4C4-97CB344F40D1}"/>
              </a:ext>
            </a:extLst>
          </p:cNvPr>
          <p:cNvSpPr/>
          <p:nvPr/>
        </p:nvSpPr>
        <p:spPr>
          <a:xfrm>
            <a:off x="4454820" y="3275112"/>
            <a:ext cx="2343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L" dirty="0"/>
              <a:t> </a:t>
            </a:r>
            <a:endParaRPr lang="es-ES_tradnl" dirty="0"/>
          </a:p>
        </p:txBody>
      </p:sp>
      <p:pic>
        <p:nvPicPr>
          <p:cNvPr id="7170" name="Picture 2" descr="Aprendizaje automático enMATLAB - MATLAB &amp; Simulink - MathWorks América  Latina">
            <a:extLst>
              <a:ext uri="{FF2B5EF4-FFF2-40B4-BE49-F238E27FC236}">
                <a16:creationId xmlns:a16="http://schemas.microsoft.com/office/drawing/2014/main" id="{FA8447BF-A00A-3946-AFA0-56F407CD86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737" y="1645302"/>
            <a:ext cx="7702525" cy="325961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762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EE21C23C-E398-1947-8F02-F1F205E9D7A4}"/>
              </a:ext>
            </a:extLst>
          </p:cNvPr>
          <p:cNvSpPr txBox="1"/>
          <p:nvPr/>
        </p:nvSpPr>
        <p:spPr>
          <a:xfrm>
            <a:off x="1088353" y="5258159"/>
            <a:ext cx="67329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b="1" i="1" dirty="0"/>
              <a:t>Fuente: https://</a:t>
            </a:r>
            <a:r>
              <a:rPr lang="es-ES_tradnl" b="1" i="1" dirty="0" err="1"/>
              <a:t>la.mathworks.com</a:t>
            </a:r>
            <a:r>
              <a:rPr lang="es-ES_tradnl" b="1" i="1" dirty="0"/>
              <a:t>/</a:t>
            </a:r>
            <a:r>
              <a:rPr lang="es-ES_tradnl" b="1" i="1" dirty="0" err="1"/>
              <a:t>help</a:t>
            </a:r>
            <a:r>
              <a:rPr lang="es-ES_tradnl" b="1" i="1" dirty="0"/>
              <a:t>/</a:t>
            </a:r>
            <a:r>
              <a:rPr lang="es-ES_tradnl" b="1" i="1" dirty="0" err="1"/>
              <a:t>stats</a:t>
            </a:r>
            <a:r>
              <a:rPr lang="es-ES_tradnl" b="1" i="1" dirty="0"/>
              <a:t>/machine-</a:t>
            </a:r>
            <a:r>
              <a:rPr lang="es-ES_tradnl" b="1" i="1" dirty="0" err="1"/>
              <a:t>learning</a:t>
            </a:r>
            <a:r>
              <a:rPr lang="es-ES_tradnl" b="1" i="1" dirty="0"/>
              <a:t>-in-</a:t>
            </a:r>
            <a:r>
              <a:rPr lang="es-ES_tradnl" b="1" i="1" dirty="0" err="1"/>
              <a:t>matlab.html</a:t>
            </a:r>
            <a:endParaRPr lang="es-ES_tradnl" b="1" i="1" dirty="0"/>
          </a:p>
        </p:txBody>
      </p:sp>
    </p:spTree>
    <p:extLst>
      <p:ext uri="{BB962C8B-B14F-4D97-AF65-F5344CB8AC3E}">
        <p14:creationId xmlns:p14="http://schemas.microsoft.com/office/powerpoint/2010/main" val="3948185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5"/>
          <p:cNvSpPr txBox="1">
            <a:spLocks noGrp="1"/>
          </p:cNvSpPr>
          <p:nvPr>
            <p:ph type="title"/>
          </p:nvPr>
        </p:nvSpPr>
        <p:spPr>
          <a:xfrm>
            <a:off x="3004575" y="3476150"/>
            <a:ext cx="5995800" cy="1603200"/>
          </a:xfrm>
          <a:prstGeom prst="rect">
            <a:avLst/>
          </a:prstGeom>
          <a:solidFill>
            <a:srgbClr val="DE3075">
              <a:alpha val="63921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dirty="0"/>
              <a:t>RESUMEN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794430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877DB21-7ED3-1A4F-8C26-161C3B9F06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0386" y="2545274"/>
            <a:ext cx="8023225" cy="3479007"/>
          </a:xfrm>
        </p:spPr>
        <p:txBody>
          <a:bodyPr/>
          <a:lstStyle/>
          <a:p>
            <a:pPr marL="800100" indent="-571500" algn="just">
              <a:buFont typeface="Arial" panose="020B0604020202020204" pitchFamily="34" charset="0"/>
              <a:buChar char="•"/>
            </a:pPr>
            <a:r>
              <a:rPr lang="es-ES_tradnl" sz="2400" dirty="0"/>
              <a:t>Machine </a:t>
            </a:r>
            <a:r>
              <a:rPr lang="es-ES_tradnl" sz="2400" dirty="0" err="1"/>
              <a:t>Learning</a:t>
            </a:r>
            <a:r>
              <a:rPr lang="es-ES_tradnl" sz="2400" dirty="0"/>
              <a:t> permite que las máquinas aprendan en base a los datos.</a:t>
            </a:r>
          </a:p>
          <a:p>
            <a:pPr marL="800100" indent="-571500" algn="just">
              <a:buFont typeface="Arial" panose="020B0604020202020204" pitchFamily="34" charset="0"/>
              <a:buChar char="•"/>
            </a:pPr>
            <a:r>
              <a:rPr lang="es-ES_tradnl" sz="2400" dirty="0"/>
              <a:t>Permite resolver problemas complejos que con métodos tradicionales no es posible.</a:t>
            </a:r>
          </a:p>
          <a:p>
            <a:pPr marL="800100" indent="-571500" algn="just">
              <a:buFont typeface="Arial" panose="020B0604020202020204" pitchFamily="34" charset="0"/>
              <a:buChar char="•"/>
            </a:pPr>
            <a:r>
              <a:rPr lang="es-ES_tradnl" sz="2400" dirty="0"/>
              <a:t>Se trabajará con algunos algoritmos en aprendizaje supervisado y no supervisado.</a:t>
            </a:r>
          </a:p>
          <a:p>
            <a:pPr marL="800100" indent="-571500" algn="just">
              <a:buFont typeface="Arial" panose="020B0604020202020204" pitchFamily="34" charset="0"/>
              <a:buChar char="•"/>
            </a:pPr>
            <a:r>
              <a:rPr lang="es-ES_tradnl" sz="2400" dirty="0"/>
              <a:t>Se trabajará, principalmente, en clasificación y predicción.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B347B68F-D962-C845-AFFD-13509781B5A4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s-ES_tradnl" dirty="0"/>
              <a:t>CONCEPTOS REVISADOS</a:t>
            </a:r>
          </a:p>
        </p:txBody>
      </p:sp>
      <p:sp>
        <p:nvSpPr>
          <p:cNvPr id="206" name="Google Shape;206;p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</a:pPr>
            <a:r>
              <a:rPr lang="en-US" dirty="0"/>
              <a:t>RESUMEN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440517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5"/>
          <p:cNvSpPr txBox="1">
            <a:spLocks noGrp="1"/>
          </p:cNvSpPr>
          <p:nvPr>
            <p:ph type="title"/>
          </p:nvPr>
        </p:nvSpPr>
        <p:spPr>
          <a:xfrm>
            <a:off x="3004575" y="3476150"/>
            <a:ext cx="5995800" cy="1603200"/>
          </a:xfrm>
          <a:prstGeom prst="rect">
            <a:avLst/>
          </a:prstGeom>
          <a:solidFill>
            <a:srgbClr val="DE3075">
              <a:alpha val="63921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dirty="0"/>
              <a:t>DÓNDE ESTAMOS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525097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4F75A0-AA02-3B45-9143-357FA98F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UBICÁNDONOS</a:t>
            </a:r>
          </a:p>
        </p:txBody>
      </p:sp>
      <p:pic>
        <p:nvPicPr>
          <p:cNvPr id="5" name="Imagen 4" descr="Escala de tiempo&#10;&#10;Descripción generada automáticamente">
            <a:extLst>
              <a:ext uri="{FF2B5EF4-FFF2-40B4-BE49-F238E27FC236}">
                <a16:creationId xmlns:a16="http://schemas.microsoft.com/office/drawing/2014/main" id="{7DC64FCF-91DF-404E-86F9-0AAC0329FB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388" y="1331259"/>
            <a:ext cx="7530353" cy="5020235"/>
          </a:xfrm>
          <a:prstGeom prst="rect">
            <a:avLst/>
          </a:prstGeom>
        </p:spPr>
      </p:pic>
      <p:pic>
        <p:nvPicPr>
          <p:cNvPr id="16" name="Gráfico 15" descr="Marca de insignia1 con relleno sólido">
            <a:extLst>
              <a:ext uri="{FF2B5EF4-FFF2-40B4-BE49-F238E27FC236}">
                <a16:creationId xmlns:a16="http://schemas.microsoft.com/office/drawing/2014/main" id="{D1427C6C-CE63-2F43-9BF2-58DB3B3991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85529" y="1904633"/>
            <a:ext cx="914400" cy="914400"/>
          </a:xfrm>
          <a:prstGeom prst="rect">
            <a:avLst/>
          </a:prstGeom>
        </p:spPr>
      </p:pic>
      <p:pic>
        <p:nvPicPr>
          <p:cNvPr id="18" name="Gráfico 17" descr="Flecha lineal: curva con sentido de las agujas del reloj con relleno sólido">
            <a:extLst>
              <a:ext uri="{FF2B5EF4-FFF2-40B4-BE49-F238E27FC236}">
                <a16:creationId xmlns:a16="http://schemas.microsoft.com/office/drawing/2014/main" id="{94F16A76-C601-A340-A547-08D8EB04C3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67400" y="5805383"/>
            <a:ext cx="914400" cy="914400"/>
          </a:xfrm>
          <a:prstGeom prst="rect">
            <a:avLst/>
          </a:prstGeom>
        </p:spPr>
      </p:pic>
      <p:pic>
        <p:nvPicPr>
          <p:cNvPr id="19" name="Gráfico 18" descr="Marca de insignia1 con relleno sólido">
            <a:extLst>
              <a:ext uri="{FF2B5EF4-FFF2-40B4-BE49-F238E27FC236}">
                <a16:creationId xmlns:a16="http://schemas.microsoft.com/office/drawing/2014/main" id="{ADED35FB-AA33-6542-8332-74E844CDDB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36541" y="4128063"/>
            <a:ext cx="914400" cy="914400"/>
          </a:xfrm>
          <a:prstGeom prst="rect">
            <a:avLst/>
          </a:prstGeom>
        </p:spPr>
      </p:pic>
      <p:pic>
        <p:nvPicPr>
          <p:cNvPr id="20" name="Gráfico 19" descr="Marca de insignia1 con relleno sólido">
            <a:extLst>
              <a:ext uri="{FF2B5EF4-FFF2-40B4-BE49-F238E27FC236}">
                <a16:creationId xmlns:a16="http://schemas.microsoft.com/office/drawing/2014/main" id="{EB7BD0CE-CF75-094F-BFD6-29A10C2FDF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13929" y="116056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5011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2" descr="Imagen que contiene libro, estante, cuarto, biblioteca&#10;&#10;Descripción generada automáticamente"/>
          <p:cNvPicPr preferRelativeResize="0"/>
          <p:nvPr/>
        </p:nvPicPr>
        <p:blipFill rotWithShape="1">
          <a:blip r:embed="rId3">
            <a:alphaModFix amt="29000"/>
          </a:blip>
          <a:srcRect l="5510" r="5510"/>
          <a:stretch/>
        </p:blipFill>
        <p:spPr>
          <a:xfrm>
            <a:off x="0" y="0"/>
            <a:ext cx="914400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"/>
          <p:cNvSpPr txBox="1"/>
          <p:nvPr/>
        </p:nvSpPr>
        <p:spPr>
          <a:xfrm>
            <a:off x="602900" y="2327775"/>
            <a:ext cx="7943100" cy="14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buSzPts val="8500"/>
            </a:pPr>
            <a:r>
              <a:rPr lang="en-US" sz="8500" b="1" dirty="0">
                <a:solidFill>
                  <a:srgbClr val="DE3075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MDY7101</a:t>
            </a:r>
            <a:r>
              <a:rPr lang="en-US" sz="8500" b="1" i="0" u="none" strike="noStrike" cap="none" dirty="0" smtClean="0">
                <a:solidFill>
                  <a:srgbClr val="DE3075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 </a:t>
            </a:r>
            <a:endParaRPr sz="8500" b="0" i="0" u="none" strike="noStrike" cap="none" dirty="0">
              <a:solidFill>
                <a:srgbClr val="DE3075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sp>
        <p:nvSpPr>
          <p:cNvPr id="181" name="Google Shape;181;p2"/>
          <p:cNvSpPr txBox="1"/>
          <p:nvPr/>
        </p:nvSpPr>
        <p:spPr>
          <a:xfrm>
            <a:off x="602900" y="3862775"/>
            <a:ext cx="7938200" cy="63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0" i="0" u="none" strike="noStrike" cap="none">
                <a:solidFill>
                  <a:schemeClr val="lt1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Nombre del profesor</a:t>
            </a:r>
            <a:endParaRPr sz="3600" b="0" i="0" u="none" strike="noStrike" cap="none">
              <a:solidFill>
                <a:schemeClr val="lt1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sp>
        <p:nvSpPr>
          <p:cNvPr id="182" name="Google Shape;182;p2"/>
          <p:cNvSpPr txBox="1"/>
          <p:nvPr/>
        </p:nvSpPr>
        <p:spPr>
          <a:xfrm>
            <a:off x="602899" y="4420425"/>
            <a:ext cx="7938199" cy="63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 b="0" i="0" u="none" strike="noStrike" cap="none">
                <a:solidFill>
                  <a:schemeClr val="lt1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correo@profesor.duoc.cl</a:t>
            </a:r>
            <a:endParaRPr sz="3000" b="0" i="0" u="none" strike="noStrike" cap="none">
              <a:solidFill>
                <a:schemeClr val="lt1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"/>
          <p:cNvSpPr txBox="1">
            <a:spLocks noGrp="1"/>
          </p:cNvSpPr>
          <p:nvPr>
            <p:ph type="body" idx="1"/>
          </p:nvPr>
        </p:nvSpPr>
        <p:spPr>
          <a:xfrm>
            <a:off x="285751" y="2634922"/>
            <a:ext cx="8297862" cy="2275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508000" lvl="0" indent="-4572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 panose="020B0604020202020204" pitchFamily="34" charset="0"/>
              <a:buChar char="•"/>
            </a:pPr>
            <a:r>
              <a:rPr lang="es-ES_tradnl" sz="2800" dirty="0"/>
              <a:t>Conocer el concepto de Machine </a:t>
            </a:r>
            <a:r>
              <a:rPr lang="es-ES_tradnl" sz="2800" dirty="0" err="1"/>
              <a:t>Learning</a:t>
            </a:r>
            <a:r>
              <a:rPr lang="es-ES_tradnl" sz="2800" dirty="0"/>
              <a:t> (ML)</a:t>
            </a:r>
          </a:p>
          <a:p>
            <a:pPr marL="508000" lvl="0" indent="-4572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 panose="020B0604020202020204" pitchFamily="34" charset="0"/>
              <a:buChar char="•"/>
            </a:pPr>
            <a:r>
              <a:rPr lang="es-ES_tradnl" sz="2800" dirty="0"/>
              <a:t>Algoritmos disponibles</a:t>
            </a:r>
          </a:p>
          <a:p>
            <a:pPr marL="508000" lvl="0" indent="-4572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 panose="020B0604020202020204" pitchFamily="34" charset="0"/>
              <a:buChar char="•"/>
            </a:pPr>
            <a:r>
              <a:rPr lang="es-ES_tradnl" sz="2800" dirty="0"/>
              <a:t>Aprendizaje supervisado</a:t>
            </a:r>
          </a:p>
          <a:p>
            <a:pPr marL="508000" lvl="0" indent="-4572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 panose="020B0604020202020204" pitchFamily="34" charset="0"/>
              <a:buChar char="•"/>
            </a:pPr>
            <a:r>
              <a:rPr lang="es-ES_tradnl" sz="2800" dirty="0"/>
              <a:t>Aprendizaje no supervisado</a:t>
            </a:r>
          </a:p>
        </p:txBody>
      </p:sp>
      <p:sp>
        <p:nvSpPr>
          <p:cNvPr id="188" name="Google Shape;188;p3"/>
          <p:cNvSpPr txBox="1">
            <a:spLocks noGrp="1"/>
          </p:cNvSpPr>
          <p:nvPr>
            <p:ph type="body" idx="2"/>
          </p:nvPr>
        </p:nvSpPr>
        <p:spPr>
          <a:xfrm>
            <a:off x="560387" y="1632286"/>
            <a:ext cx="8023225" cy="6657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/>
          <a:p>
            <a:pPr marL="5080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 dirty="0"/>
              <a:t>OBJETIVO DE LA CLASE</a:t>
            </a:r>
            <a:endParaRPr dirty="0"/>
          </a:p>
        </p:txBody>
      </p:sp>
      <p:sp>
        <p:nvSpPr>
          <p:cNvPr id="190" name="Google Shape;190;p3"/>
          <p:cNvSpPr txBox="1">
            <a:spLocks noGrp="1"/>
          </p:cNvSpPr>
          <p:nvPr>
            <p:ph type="sldNum" idx="4294967295"/>
          </p:nvPr>
        </p:nvSpPr>
        <p:spPr>
          <a:xfrm>
            <a:off x="708660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"/>
          <p:cNvSpPr txBox="1">
            <a:spLocks noGrp="1"/>
          </p:cNvSpPr>
          <p:nvPr>
            <p:ph type="body" idx="1"/>
          </p:nvPr>
        </p:nvSpPr>
        <p:spPr>
          <a:xfrm>
            <a:off x="560387" y="2634922"/>
            <a:ext cx="8023225" cy="2275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508000" lvl="0" indent="-4572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 panose="020B0604020202020204" pitchFamily="34" charset="0"/>
              <a:buChar char="•"/>
            </a:pPr>
            <a:r>
              <a:rPr lang="es-ES_tradnl" sz="2800" dirty="0"/>
              <a:t>Definición de Machine </a:t>
            </a:r>
            <a:r>
              <a:rPr lang="es-ES_tradnl" sz="2800" dirty="0" err="1"/>
              <a:t>Learning</a:t>
            </a:r>
            <a:endParaRPr lang="es-ES_tradnl" sz="2800" dirty="0"/>
          </a:p>
          <a:p>
            <a:pPr marL="508000" lvl="0" indent="-4572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 panose="020B0604020202020204" pitchFamily="34" charset="0"/>
              <a:buChar char="•"/>
            </a:pPr>
            <a:r>
              <a:rPr lang="es-ES_tradnl" sz="2800" dirty="0"/>
              <a:t>Algoritmos asociados al aprendizaje supervisado</a:t>
            </a:r>
          </a:p>
          <a:p>
            <a:pPr marL="508000" lvl="0" indent="-4572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 panose="020B0604020202020204" pitchFamily="34" charset="0"/>
              <a:buChar char="•"/>
            </a:pPr>
            <a:r>
              <a:rPr lang="es-ES_tradnl" sz="2800" dirty="0"/>
              <a:t>Algoritmos asociados al aprendizaje no supervisado.</a:t>
            </a:r>
          </a:p>
        </p:txBody>
      </p:sp>
      <p:sp>
        <p:nvSpPr>
          <p:cNvPr id="188" name="Google Shape;188;p3"/>
          <p:cNvSpPr txBox="1">
            <a:spLocks noGrp="1"/>
          </p:cNvSpPr>
          <p:nvPr>
            <p:ph type="body" idx="2"/>
          </p:nvPr>
        </p:nvSpPr>
        <p:spPr>
          <a:xfrm>
            <a:off x="560387" y="1632286"/>
            <a:ext cx="8023225" cy="6657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/>
          <a:p>
            <a:pPr marL="5080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 dirty="0"/>
              <a:t>QUÉ VAMOS A REVISAR</a:t>
            </a:r>
            <a:endParaRPr dirty="0"/>
          </a:p>
        </p:txBody>
      </p:sp>
      <p:sp>
        <p:nvSpPr>
          <p:cNvPr id="190" name="Google Shape;190;p3"/>
          <p:cNvSpPr txBox="1">
            <a:spLocks noGrp="1"/>
          </p:cNvSpPr>
          <p:nvPr>
            <p:ph type="sldNum" idx="4294967295"/>
          </p:nvPr>
        </p:nvSpPr>
        <p:spPr>
          <a:xfrm>
            <a:off x="708660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026814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5"/>
          <p:cNvSpPr txBox="1">
            <a:spLocks noGrp="1"/>
          </p:cNvSpPr>
          <p:nvPr>
            <p:ph type="title"/>
          </p:nvPr>
        </p:nvSpPr>
        <p:spPr>
          <a:xfrm>
            <a:off x="3004575" y="3476150"/>
            <a:ext cx="5995800" cy="1603200"/>
          </a:xfrm>
          <a:prstGeom prst="rect">
            <a:avLst/>
          </a:prstGeom>
          <a:solidFill>
            <a:srgbClr val="DE3075">
              <a:alpha val="63921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dirty="0"/>
              <a:t>MACHINE LEARNING</a:t>
            </a:r>
            <a:endParaRPr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6"/>
          <p:cNvSpPr txBox="1">
            <a:spLocks noGrp="1"/>
          </p:cNvSpPr>
          <p:nvPr>
            <p:ph type="title"/>
          </p:nvPr>
        </p:nvSpPr>
        <p:spPr>
          <a:xfrm>
            <a:off x="1763699" y="212725"/>
            <a:ext cx="4288185" cy="8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</a:pPr>
            <a:r>
              <a:rPr lang="en-US" dirty="0"/>
              <a:t>MACHINE LEARNING</a:t>
            </a:r>
            <a:endParaRPr dirty="0"/>
          </a:p>
        </p:txBody>
      </p:sp>
      <p:sp>
        <p:nvSpPr>
          <p:cNvPr id="6" name="Google Shape;176;p3">
            <a:extLst>
              <a:ext uri="{FF2B5EF4-FFF2-40B4-BE49-F238E27FC236}">
                <a16:creationId xmlns:a16="http://schemas.microsoft.com/office/drawing/2014/main" id="{AD285DF0-BFE8-724F-9631-E3AEAFCF2100}"/>
              </a:ext>
            </a:extLst>
          </p:cNvPr>
          <p:cNvSpPr/>
          <p:nvPr/>
        </p:nvSpPr>
        <p:spPr>
          <a:xfrm>
            <a:off x="519953" y="1607580"/>
            <a:ext cx="8183171" cy="2032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 panose="020B0604020202020204" pitchFamily="34" charset="0"/>
              <a:buChar char="•"/>
            </a:pPr>
            <a:r>
              <a:rPr lang="es-ES" sz="2800" b="0" i="1" u="none" strike="noStrike" cap="none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También conocido com</a:t>
            </a:r>
            <a:r>
              <a:rPr lang="es-ES" sz="2800" i="1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o Aprendizaje automático.</a:t>
            </a:r>
          </a:p>
          <a:p>
            <a:pPr marL="457200" marR="0" lvl="0" indent="-4572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 panose="020B0604020202020204" pitchFamily="34" charset="0"/>
              <a:buChar char="•"/>
            </a:pPr>
            <a:r>
              <a:rPr lang="es-ES" sz="2800" i="1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Es un conjunto de algoritmos y herramientas que permiten a las máquinas aprender o generalizar los conceptos en base a los datos.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1" u="none" strike="noStrike" cap="none" dirty="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2C423FAC-BC72-BC47-96D0-E178E9104336}"/>
              </a:ext>
            </a:extLst>
          </p:cNvPr>
          <p:cNvSpPr txBox="1"/>
          <p:nvPr/>
        </p:nvSpPr>
        <p:spPr>
          <a:xfrm>
            <a:off x="750785" y="4221527"/>
            <a:ext cx="744295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buSzPts val="2800"/>
            </a:pPr>
            <a:r>
              <a:rPr lang="es-ES" sz="2800" b="1" i="1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Tipos de problemas que se pueden abordar:</a:t>
            </a:r>
          </a:p>
          <a:p>
            <a:pPr lvl="0" algn="just">
              <a:buSzPts val="2800"/>
            </a:pPr>
            <a:endParaRPr lang="es-ES" sz="2800" i="1" dirty="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7" indent="-457200" algn="just">
              <a:buSzPts val="2800"/>
              <a:buFont typeface="Arial" panose="020B0604020202020204" pitchFamily="34" charset="0"/>
              <a:buChar char="•"/>
            </a:pPr>
            <a:r>
              <a:rPr lang="es-ES" sz="2800" i="1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Clasificación (predicción de valores discretos)</a:t>
            </a:r>
          </a:p>
          <a:p>
            <a:pPr marL="457200" lvl="7" indent="-457200" algn="just">
              <a:buSzPts val="2800"/>
              <a:buFont typeface="Arial" panose="020B0604020202020204" pitchFamily="34" charset="0"/>
              <a:buChar char="•"/>
            </a:pPr>
            <a:r>
              <a:rPr lang="es-ES" sz="2800" i="1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Regresión (predicción de valores continuos)</a:t>
            </a:r>
          </a:p>
          <a:p>
            <a:endParaRPr lang="es-ES_tradnl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6"/>
          <p:cNvSpPr txBox="1">
            <a:spLocks noGrp="1"/>
          </p:cNvSpPr>
          <p:nvPr>
            <p:ph type="title"/>
          </p:nvPr>
        </p:nvSpPr>
        <p:spPr>
          <a:xfrm>
            <a:off x="1763699" y="212725"/>
            <a:ext cx="4288185" cy="8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</a:pPr>
            <a:r>
              <a:rPr lang="en-US" dirty="0"/>
              <a:t>MACHINE LEARNING</a:t>
            </a:r>
            <a:endParaRPr dirty="0"/>
          </a:p>
        </p:txBody>
      </p:sp>
      <p:sp>
        <p:nvSpPr>
          <p:cNvPr id="6" name="Google Shape;176;p3">
            <a:extLst>
              <a:ext uri="{FF2B5EF4-FFF2-40B4-BE49-F238E27FC236}">
                <a16:creationId xmlns:a16="http://schemas.microsoft.com/office/drawing/2014/main" id="{AD285DF0-BFE8-724F-9631-E3AEAFCF2100}"/>
              </a:ext>
            </a:extLst>
          </p:cNvPr>
          <p:cNvSpPr/>
          <p:nvPr/>
        </p:nvSpPr>
        <p:spPr>
          <a:xfrm>
            <a:off x="519953" y="1607580"/>
            <a:ext cx="8183171" cy="1821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</a:pPr>
            <a:r>
              <a:rPr lang="es-ES" sz="2800" b="0" i="1" u="none" strike="noStrike" cap="none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“Un campo de estudio que le da a los computadores la habilidad de aprender sin ser explícitamente programado”</a:t>
            </a:r>
            <a:endParaRPr lang="es-ES" sz="2800" i="1" dirty="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</a:pPr>
            <a:r>
              <a:rPr lang="es-ES" sz="2800" i="1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- Arthur Samuel, 1959</a:t>
            </a:r>
          </a:p>
        </p:txBody>
      </p:sp>
      <p:sp>
        <p:nvSpPr>
          <p:cNvPr id="5" name="Google Shape;176;p3">
            <a:extLst>
              <a:ext uri="{FF2B5EF4-FFF2-40B4-BE49-F238E27FC236}">
                <a16:creationId xmlns:a16="http://schemas.microsoft.com/office/drawing/2014/main" id="{7B2916F0-5B12-9741-89A9-5D5D34FD8000}"/>
              </a:ext>
            </a:extLst>
          </p:cNvPr>
          <p:cNvSpPr/>
          <p:nvPr/>
        </p:nvSpPr>
        <p:spPr>
          <a:xfrm>
            <a:off x="519952" y="3768074"/>
            <a:ext cx="8183171" cy="1821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</a:pPr>
            <a:r>
              <a:rPr lang="es-ES" sz="2800" b="0" i="1" u="none" strike="noStrike" cap="none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“Se dice que un programa A aprende de la experiencia E con respecto a una tarea T y una medida de desempeño P, si el desempeño en T, medido por P, mejora con E”</a:t>
            </a:r>
            <a:endParaRPr lang="es-ES" sz="2800" i="1" dirty="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</a:pPr>
            <a:r>
              <a:rPr lang="es-ES" sz="2800" i="1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- Tom Mitchell, 1998</a:t>
            </a:r>
          </a:p>
        </p:txBody>
      </p:sp>
    </p:spTree>
    <p:extLst>
      <p:ext uri="{BB962C8B-B14F-4D97-AF65-F5344CB8AC3E}">
        <p14:creationId xmlns:p14="http://schemas.microsoft.com/office/powerpoint/2010/main" val="7496480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6"/>
          <p:cNvSpPr txBox="1">
            <a:spLocks noGrp="1"/>
          </p:cNvSpPr>
          <p:nvPr>
            <p:ph type="title"/>
          </p:nvPr>
        </p:nvSpPr>
        <p:spPr>
          <a:xfrm>
            <a:off x="1763699" y="212725"/>
            <a:ext cx="4288185" cy="8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</a:pPr>
            <a:r>
              <a:rPr lang="en-US" dirty="0"/>
              <a:t>DÓNDE SE APLICA …</a:t>
            </a:r>
            <a:endParaRPr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54BDB4A-67C0-CA43-A607-EABEF10C7D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1914" y="1607580"/>
            <a:ext cx="4552134" cy="5037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176;p3">
            <a:extLst>
              <a:ext uri="{FF2B5EF4-FFF2-40B4-BE49-F238E27FC236}">
                <a16:creationId xmlns:a16="http://schemas.microsoft.com/office/drawing/2014/main" id="{9A0FD3B1-89A7-9744-A64D-4822BF0E4D6F}"/>
              </a:ext>
            </a:extLst>
          </p:cNvPr>
          <p:cNvSpPr/>
          <p:nvPr/>
        </p:nvSpPr>
        <p:spPr>
          <a:xfrm>
            <a:off x="519953" y="1607580"/>
            <a:ext cx="8183171" cy="2032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 panose="020B0604020202020204" pitchFamily="34" charset="0"/>
              <a:buChar char="•"/>
            </a:pPr>
            <a:r>
              <a:rPr lang="es-ES" sz="2800" b="0" i="1" u="none" strike="noStrike" cap="none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Finanzas</a:t>
            </a:r>
          </a:p>
          <a:p>
            <a:pPr marL="457200" marR="0" lvl="0" indent="-4572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 panose="020B0604020202020204" pitchFamily="34" charset="0"/>
              <a:buChar char="•"/>
            </a:pPr>
            <a:r>
              <a:rPr lang="es-ES" sz="2800" i="1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Salud</a:t>
            </a:r>
          </a:p>
          <a:p>
            <a:pPr marL="457200" marR="0" lvl="0" indent="-4572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 panose="020B0604020202020204" pitchFamily="34" charset="0"/>
              <a:buChar char="•"/>
            </a:pPr>
            <a:r>
              <a:rPr lang="es-ES" sz="2800" i="1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Seguridad</a:t>
            </a:r>
          </a:p>
          <a:p>
            <a:pPr marL="457200" marR="0" lvl="0" indent="-4572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 panose="020B0604020202020204" pitchFamily="34" charset="0"/>
              <a:buChar char="•"/>
            </a:pPr>
            <a:r>
              <a:rPr lang="es-ES" sz="2800" i="1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1" u="none" strike="noStrike" cap="none" dirty="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476731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6"/>
          <p:cNvSpPr txBox="1">
            <a:spLocks noGrp="1"/>
          </p:cNvSpPr>
          <p:nvPr>
            <p:ph type="title"/>
          </p:nvPr>
        </p:nvSpPr>
        <p:spPr>
          <a:xfrm>
            <a:off x="1763699" y="212725"/>
            <a:ext cx="4288185" cy="8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</a:pPr>
            <a:r>
              <a:rPr lang="en-US" dirty="0"/>
              <a:t>DÓNDE SE APLICA …</a:t>
            </a:r>
            <a:endParaRPr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C48ECCF-22F9-024D-99B2-C91DDAE9A3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415" y="1607670"/>
            <a:ext cx="1606550" cy="2191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41C3B038-9ADF-DA47-BD35-69153C80BB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99" y="3667713"/>
            <a:ext cx="3258671" cy="2242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D8848EF5-323E-FF43-AEEA-AEC3238655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5226" y="1607670"/>
            <a:ext cx="3250438" cy="1714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308798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DUOC 2">
      <a:dk1>
        <a:srgbClr val="172740"/>
      </a:dk1>
      <a:lt1>
        <a:srgbClr val="FFFFFF"/>
      </a:lt1>
      <a:dk2>
        <a:srgbClr val="81888F"/>
      </a:dk2>
      <a:lt2>
        <a:srgbClr val="FBC842"/>
      </a:lt2>
      <a:accent1>
        <a:srgbClr val="DE3075"/>
      </a:accent1>
      <a:accent2>
        <a:srgbClr val="702785"/>
      </a:accent2>
      <a:accent3>
        <a:srgbClr val="BDD503"/>
      </a:accent3>
      <a:accent4>
        <a:srgbClr val="00A0DE"/>
      </a:accent4>
      <a:accent5>
        <a:srgbClr val="FA742C"/>
      </a:accent5>
      <a:accent6>
        <a:srgbClr val="AE0F0F"/>
      </a:accent6>
      <a:hlink>
        <a:srgbClr val="723714"/>
      </a:hlink>
      <a:folHlink>
        <a:srgbClr val="6B798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912</TotalTime>
  <Words>595</Words>
  <Application>Microsoft Office PowerPoint</Application>
  <PresentationFormat>Presentación en pantalla (4:3)</PresentationFormat>
  <Paragraphs>90</Paragraphs>
  <Slides>19</Slides>
  <Notes>18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19</vt:i4>
      </vt:variant>
    </vt:vector>
  </HeadingPairs>
  <TitlesOfParts>
    <vt:vector size="26" baseType="lpstr">
      <vt:lpstr>Calibri</vt:lpstr>
      <vt:lpstr>Roboto Condensed</vt:lpstr>
      <vt:lpstr>Arial</vt:lpstr>
      <vt:lpstr>Franklin Gothic</vt:lpstr>
      <vt:lpstr>Bebas Neue</vt:lpstr>
      <vt:lpstr>Roboto Mono</vt:lpstr>
      <vt:lpstr>Tema de Office</vt:lpstr>
      <vt:lpstr>EVALUACIÓN DE MODELOS ESTADÍSTICOS</vt:lpstr>
      <vt:lpstr>Presentación de PowerPoint</vt:lpstr>
      <vt:lpstr>Presentación de PowerPoint</vt:lpstr>
      <vt:lpstr>Presentación de PowerPoint</vt:lpstr>
      <vt:lpstr>MACHINE LEARNING</vt:lpstr>
      <vt:lpstr>MACHINE LEARNING</vt:lpstr>
      <vt:lpstr>MACHINE LEARNING</vt:lpstr>
      <vt:lpstr>DÓNDE SE APLICA …</vt:lpstr>
      <vt:lpstr>DÓNDE SE APLICA …</vt:lpstr>
      <vt:lpstr>APRENDIZAJE SUPERVISADO</vt:lpstr>
      <vt:lpstr>DEFINICIÓN</vt:lpstr>
      <vt:lpstr>APRENDIZAJE NO SUPERVISADO</vt:lpstr>
      <vt:lpstr>DEFINICIÓN</vt:lpstr>
      <vt:lpstr>DEFINICIÓN</vt:lpstr>
      <vt:lpstr>RESUMEN</vt:lpstr>
      <vt:lpstr>RESUMEN</vt:lpstr>
      <vt:lpstr>RESUMEN</vt:lpstr>
      <vt:lpstr>DÓNDE ESTAMOS</vt:lpstr>
      <vt:lpstr>UBICÁNDONOS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MINERÍA DE DATOS</dc:title>
  <dc:creator>Escuela Informatica</dc:creator>
  <cp:lastModifiedBy>Maria Cristina Plaza M.</cp:lastModifiedBy>
  <cp:revision>93</cp:revision>
  <dcterms:modified xsi:type="dcterms:W3CDTF">2021-02-02T19:52:00Z</dcterms:modified>
</cp:coreProperties>
</file>